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480" r:id="rId3"/>
    <p:sldId id="481" r:id="rId4"/>
    <p:sldId id="482" r:id="rId5"/>
    <p:sldId id="527" r:id="rId6"/>
    <p:sldId id="408" r:id="rId7"/>
    <p:sldId id="390" r:id="rId8"/>
    <p:sldId id="392" r:id="rId9"/>
    <p:sldId id="398" r:id="rId10"/>
    <p:sldId id="399" r:id="rId11"/>
    <p:sldId id="403" r:id="rId12"/>
    <p:sldId id="404" r:id="rId13"/>
    <p:sldId id="406" r:id="rId14"/>
    <p:sldId id="400" r:id="rId15"/>
    <p:sldId id="402" r:id="rId16"/>
    <p:sldId id="407" r:id="rId17"/>
    <p:sldId id="48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E851D-92F1-4259-807E-7A4C10914E11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A7D4-11DE-4A7B-9C64-34598DFBC8A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847FC4-CAF1-6741-875A-C83F3721E6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62C146-B488-420A-BB90-CAD86DE0A433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7356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Toastmasters International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4704715" y="1830810"/>
            <a:ext cx="2782570" cy="43080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8B39C-174F-EF45-985E-CC5DE69A33E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/>
          <p:nvPr userDrawn="1"/>
        </p:nvPicPr>
        <p:blipFill>
          <a:blip r:embed="rId2" cstate="email"/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12192" y="6212926"/>
            <a:ext cx="12216384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/>
          <p:nvPr userDrawn="1"/>
        </p:nvPicPr>
        <p:blipFill>
          <a:blip r:embed="rId2" cstate="email"/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4" name="Rounded Rectangle 13"/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17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13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8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/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/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/>
          <p:nvPr userDrawn="1"/>
        </p:nvPicPr>
        <p:blipFill>
          <a:blip r:embed="rId2" cstate="email"/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/>
          <p:nvPr userDrawn="1"/>
        </p:nvPicPr>
        <p:blipFill>
          <a:blip r:embed="rId2" cstate="email"/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/>
          <p:nvPr userDrawn="1"/>
        </p:nvPicPr>
        <p:blipFill>
          <a:blip r:embed="rId2" cstate="email"/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9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5000"/>
          </a:xfrm>
        </p:spPr>
        <p:txBody>
          <a:bodyPr anchor="ctr"/>
          <a:lstStyle>
            <a:lvl1pPr marL="0" indent="0" algn="ctr">
              <a:buFont typeface="Arial" panose="020B060402020209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 to use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How to use Colors on Charts/Tables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lnSpc>
                <a:spcPct val="110000"/>
              </a:lnSpc>
            </a:pPr>
            <a:r>
              <a:rPr lang="en-US" sz="2800" b="0" dirty="0"/>
              <a:t>When utilizing a chart, make sure there is enough color contrast between the text and the background color. Review the example on the next slide.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/>
          <p:nvPr userDrawn="1"/>
        </p:nvPicPr>
        <p:blipFill>
          <a:blip r:embed="rId2" cstate="email"/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 userDrawn="1"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15" name="Rectangle 14"/>
            <p:cNvSpPr/>
            <p:nvPr userDrawn="1"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itle 1"/>
            <p:cNvSpPr txBox="1"/>
            <p:nvPr userDrawn="1"/>
          </p:nvSpPr>
          <p:spPr>
            <a:xfrm>
              <a:off x="382104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9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21" name="Title 1"/>
            <p:cNvSpPr txBox="1"/>
            <p:nvPr userDrawn="1"/>
          </p:nvSpPr>
          <p:spPr>
            <a:xfrm>
              <a:off x="12502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9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22" name="Title 1"/>
            <p:cNvSpPr txBox="1"/>
            <p:nvPr userDrawn="1"/>
          </p:nvSpPr>
          <p:spPr>
            <a:xfrm>
              <a:off x="2106732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9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Title 1"/>
            <p:cNvSpPr txBox="1"/>
            <p:nvPr userDrawn="1"/>
          </p:nvSpPr>
          <p:spPr>
            <a:xfrm>
              <a:off x="297483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9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" name="Title 1"/>
            <p:cNvSpPr txBox="1"/>
            <p:nvPr userDrawn="1"/>
          </p:nvSpPr>
          <p:spPr>
            <a:xfrm>
              <a:off x="3854509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9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25" name="Group 24"/>
          <p:cNvGrpSpPr/>
          <p:nvPr userDrawn="1"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" name="Rectangle 25"/>
            <p:cNvSpPr/>
            <p:nvPr userDrawn="1"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 userDrawn="1"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itle 1"/>
            <p:cNvSpPr txBox="1"/>
            <p:nvPr userDrawn="1"/>
          </p:nvSpPr>
          <p:spPr>
            <a:xfrm>
              <a:off x="6794478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9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32" name="Title 1"/>
            <p:cNvSpPr txBox="1"/>
            <p:nvPr userDrawn="1"/>
          </p:nvSpPr>
          <p:spPr>
            <a:xfrm>
              <a:off x="7662580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9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33" name="Title 1"/>
            <p:cNvSpPr txBox="1"/>
            <p:nvPr userDrawn="1"/>
          </p:nvSpPr>
          <p:spPr>
            <a:xfrm>
              <a:off x="85191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9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4" name="Title 1"/>
            <p:cNvSpPr txBox="1"/>
            <p:nvPr userDrawn="1"/>
          </p:nvSpPr>
          <p:spPr>
            <a:xfrm>
              <a:off x="9387207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9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5" name="Title 1"/>
            <p:cNvSpPr txBox="1"/>
            <p:nvPr userDrawn="1"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9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7" name="TextBox 6"/>
          <p:cNvSpPr txBox="1"/>
          <p:nvPr userDrawn="1"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90204" pitchFamily="34" charset="0"/>
              <a:buChar char="•"/>
            </a:pPr>
            <a:r>
              <a:rPr lang="en-US" sz="1800" b="0" dirty="0"/>
              <a:t>Minimum font size - </a:t>
            </a:r>
            <a:r>
              <a:rPr lang="en-US" sz="1800" b="1" dirty="0"/>
              <a:t>18pt</a:t>
            </a:r>
            <a:r>
              <a:rPr lang="en-US" sz="1800" b="0" dirty="0"/>
              <a:t>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90204" pitchFamily="34" charset="0"/>
              <a:buChar char="•"/>
            </a:pPr>
            <a:r>
              <a:rPr lang="en-US" sz="1800" b="0" dirty="0"/>
              <a:t>Font weight - </a:t>
            </a:r>
            <a:r>
              <a:rPr lang="en-US" sz="1800" b="1" dirty="0"/>
              <a:t>Bold </a:t>
            </a:r>
            <a:r>
              <a:rPr lang="en-US" sz="1800" b="0" dirty="0"/>
              <a:t>(when used on background colors, for best accessibility).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90204" pitchFamily="34" charset="0"/>
              <a:buChar char="•"/>
            </a:pPr>
            <a:r>
              <a:rPr lang="en-US" sz="1800" b="0" dirty="0"/>
              <a:t>Use the Dark Gray </a:t>
            </a:r>
            <a:r>
              <a:rPr lang="en-US" sz="1800" b="1" i="0" dirty="0">
                <a:latin typeface="Arial" panose="020B0604020202090204" pitchFamily="34" charset="0"/>
                <a:cs typeface="Arial" panose="020B0604020202090204" pitchFamily="34" charset="0"/>
              </a:rPr>
              <a:t>#333333 </a:t>
            </a:r>
            <a:r>
              <a:rPr lang="en-US" sz="1800" b="0" dirty="0"/>
              <a:t>Text color on Accent 1 and Accent 2. 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90204" pitchFamily="34" charset="0"/>
              <a:buChar char="•"/>
            </a:pPr>
            <a:r>
              <a:rPr lang="en-US" sz="1800" b="0" dirty="0"/>
              <a:t>Use the White </a:t>
            </a:r>
            <a:r>
              <a:rPr lang="en-US" sz="1800" b="1" dirty="0"/>
              <a:t>#FFFFFF </a:t>
            </a:r>
            <a:r>
              <a:rPr lang="en-US" sz="1800" b="0" dirty="0"/>
              <a:t>Text color </a:t>
            </a:r>
            <a:br>
              <a:rPr lang="en-US" sz="1800" b="0" dirty="0"/>
            </a:br>
            <a:r>
              <a:rPr lang="en-US" sz="1800" b="0" dirty="0"/>
              <a:t>on Accent 3, Accent 4, and Accent 5.</a:t>
            </a:r>
          </a:p>
        </p:txBody>
      </p:sp>
      <p:sp>
        <p:nvSpPr>
          <p:cNvPr id="36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7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394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oastmasters International"/>
          <p:cNvPicPr/>
          <p:nvPr userDrawn="1"/>
        </p:nvPicPr>
        <p:blipFill>
          <a:blip r:embed="rId21" cstate="email"/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1"/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90204" pitchFamily="34" charset="0"/>
        <a:buNone/>
        <a:defRPr sz="3600" b="1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614" y="3100055"/>
            <a:ext cx="9144000" cy="21250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WELCOME TO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Global Communicators TMC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2026 </a:t>
            </a:r>
            <a:r>
              <a:rPr lang="en-US" altLang="zh-CN" dirty="0">
                <a:solidFill>
                  <a:schemeClr val="tx2"/>
                </a:solidFill>
              </a:rPr>
              <a:t>- 2027 1H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398265" y="1302522"/>
            <a:ext cx="6996193" cy="27874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Founded in 1924 in California, USA‌</a:t>
            </a:r>
          </a:p>
          <a:p>
            <a:pPr marL="342900" indent="-34290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"A nonprofit educational organization"‌</a:t>
            </a:r>
          </a:p>
          <a:p>
            <a:pPr marL="342900" indent="-342900" algn="l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Focused on developing public speaking, communication, and leadership skills‌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55" y="881525"/>
            <a:ext cx="4889151" cy="308730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15849" y="4561970"/>
            <a:ext cx="10555254" cy="11156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3200" dirty="0">
                <a:latin typeface="微软雅黑" panose="020B0503020204020204" charset="-122"/>
                <a:ea typeface="微软雅黑" panose="020B0503020204020204" charset="-122"/>
              </a:rPr>
              <a:t>“There are no teachers here, only faster students. There is no pursuit of perfection, only progress.”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998855" y="694055"/>
            <a:ext cx="10256520" cy="5501640"/>
            <a:chOff x="1475" y="1226"/>
            <a:chExt cx="16250" cy="8532"/>
          </a:xfrm>
        </p:grpSpPr>
        <p:pic>
          <p:nvPicPr>
            <p:cNvPr id="2" name="图片 1" descr="168613133143653517679e58e091469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5" y="1226"/>
              <a:ext cx="16251" cy="8533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1893" y="6367"/>
              <a:ext cx="4933" cy="7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0" y="0"/>
            <a:ext cx="12192635" cy="694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</a:pP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cs typeface="+mj-cs"/>
              </a:rPr>
              <a:t>Toastmasters Worldwide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361" y="723582"/>
            <a:ext cx="9567545" cy="1329055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12825" y="2141855"/>
            <a:ext cx="1014984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Aa国潮楷书 超大字库" panose="02010600010101010101" charset="-122"/>
              </a:rPr>
              <a:t>Why has Toastmasters been </a:t>
            </a:r>
          </a:p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en-US" altLang="zh-CN" sz="5400" b="1" dirty="0">
                <a:latin typeface="微软雅黑" panose="020B0503020204020204" charset="-122"/>
                <a:ea typeface="微软雅黑" panose="020B0503020204020204" charset="-122"/>
                <a:cs typeface="Aa国潮楷书 超大字库" panose="02010600010101010101" charset="-122"/>
              </a:rPr>
              <a:t>102-year-old?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CB15A1B-6C63-3102-4EC8-A4AC67CCAE84}"/>
              </a:ext>
            </a:extLst>
          </p:cNvPr>
          <p:cNvSpPr txBox="1"/>
          <p:nvPr/>
        </p:nvSpPr>
        <p:spPr>
          <a:xfrm>
            <a:off x="2976283" y="2201342"/>
            <a:ext cx="623943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4800" dirty="0">
                <a:ea typeface="思源黑体" panose="020B0300000000000000" pitchFamily="34" charset="-122"/>
              </a:rPr>
              <a:t>诚信 </a:t>
            </a:r>
            <a:r>
              <a:rPr lang="en-US" altLang="zh-CN" sz="4800" dirty="0">
                <a:ea typeface="思源黑体" panose="020B0300000000000000" pitchFamily="34" charset="-122"/>
              </a:rPr>
              <a:t>		Integrity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4800" dirty="0">
                <a:ea typeface="思源黑体" panose="020B0300000000000000" pitchFamily="34" charset="-122"/>
              </a:rPr>
              <a:t>互相尊重 </a:t>
            </a:r>
            <a:r>
              <a:rPr lang="en-US" altLang="zh-CN" sz="4800" dirty="0">
                <a:ea typeface="思源黑体" panose="020B0300000000000000" pitchFamily="34" charset="-122"/>
              </a:rPr>
              <a:t>	Respect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4800" dirty="0">
                <a:ea typeface="思源黑体" panose="020B0300000000000000" pitchFamily="34" charset="-122"/>
              </a:rPr>
              <a:t>服务会员 </a:t>
            </a:r>
            <a:r>
              <a:rPr lang="en-US" altLang="zh-CN" sz="4800" dirty="0">
                <a:ea typeface="思源黑体" panose="020B0300000000000000" pitchFamily="34" charset="-122"/>
              </a:rPr>
              <a:t>	Service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4800" dirty="0">
                <a:ea typeface="思源黑体" panose="020B0300000000000000" pitchFamily="34" charset="-122"/>
              </a:rPr>
              <a:t>追求卓越 </a:t>
            </a:r>
            <a:r>
              <a:rPr lang="en-US" altLang="zh-CN" sz="4800" dirty="0">
                <a:ea typeface="思源黑体" panose="020B0300000000000000" pitchFamily="34" charset="-122"/>
              </a:rPr>
              <a:t>	Excellence</a:t>
            </a:r>
            <a:endParaRPr lang="zh-CN" altLang="en-US" sz="4800" dirty="0">
              <a:ea typeface="思源黑体" panose="020B0300000000000000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F821449-FA11-D02B-6301-7F945D9BFD65}"/>
              </a:ext>
            </a:extLst>
          </p:cNvPr>
          <p:cNvSpPr txBox="1"/>
          <p:nvPr/>
        </p:nvSpPr>
        <p:spPr>
          <a:xfrm>
            <a:off x="374597" y="159859"/>
            <a:ext cx="92336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latin typeface="Arial" panose="020B0604020202020204" pitchFamily="34" charset="0"/>
                <a:ea typeface="思源黑体" panose="020B0300000000000000" pitchFamily="34" charset="-122"/>
                <a:cs typeface="Arial" panose="020B0604020202020204" pitchFamily="34" charset="0"/>
              </a:rPr>
              <a:t>核心价值观 </a:t>
            </a:r>
            <a:r>
              <a:rPr lang="en-US" altLang="zh-CN" sz="4400" b="1" dirty="0">
                <a:latin typeface="Arial" panose="020B0604020202020204" pitchFamily="34" charset="0"/>
                <a:cs typeface="Arial" panose="020B0604020202020204" pitchFamily="34" charset="0"/>
              </a:rPr>
              <a:t>Toastmasters’ Values</a:t>
            </a:r>
            <a:endParaRPr lang="zh-CN" alt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210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8310C-E33F-3DB4-5982-AB53D1E77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CC8468-3BC5-3941-1234-A58DC20D9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Education Resources</a:t>
            </a:r>
          </a:p>
        </p:txBody>
      </p:sp>
      <p:pic>
        <p:nvPicPr>
          <p:cNvPr id="6" name="图片 5" descr="截屏2025-06-25 00.19.47">
            <a:extLst>
              <a:ext uri="{FF2B5EF4-FFF2-40B4-BE49-F238E27FC236}">
                <a16:creationId xmlns:a16="http://schemas.microsoft.com/office/drawing/2014/main" id="{61D522A0-E050-0620-86A7-50A41A5331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1016"/>
          <a:stretch>
            <a:fillRect/>
          </a:stretch>
        </p:blipFill>
        <p:spPr>
          <a:xfrm>
            <a:off x="8208556" y="3429000"/>
            <a:ext cx="3794961" cy="1615273"/>
          </a:xfrm>
          <a:prstGeom prst="rect">
            <a:avLst/>
          </a:prstGeom>
        </p:spPr>
      </p:pic>
      <p:pic>
        <p:nvPicPr>
          <p:cNvPr id="7" name="图片 6" descr="截屏2025-06-25 00.19.47">
            <a:extLst>
              <a:ext uri="{FF2B5EF4-FFF2-40B4-BE49-F238E27FC236}">
                <a16:creationId xmlns:a16="http://schemas.microsoft.com/office/drawing/2014/main" id="{8738257B-36BE-8DBD-15D5-882307903E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12" r="32266"/>
          <a:stretch>
            <a:fillRect/>
          </a:stretch>
        </p:blipFill>
        <p:spPr>
          <a:xfrm>
            <a:off x="8208556" y="2007071"/>
            <a:ext cx="3733692" cy="1199042"/>
          </a:xfrm>
          <a:prstGeom prst="rect">
            <a:avLst/>
          </a:prstGeom>
        </p:spPr>
      </p:pic>
      <p:pic>
        <p:nvPicPr>
          <p:cNvPr id="2097153" name="图片 6" descr="WechatIMG9">
            <a:extLst>
              <a:ext uri="{FF2B5EF4-FFF2-40B4-BE49-F238E27FC236}">
                <a16:creationId xmlns:a16="http://schemas.microsoft.com/office/drawing/2014/main" id="{BDD01F5C-88E3-03F4-2CA2-DF19AF93E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25" y="1125415"/>
            <a:ext cx="7957755" cy="495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8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78130" y="295910"/>
            <a:ext cx="5818505" cy="648970"/>
          </a:xfrm>
        </p:spPr>
        <p:txBody>
          <a:bodyPr anchor="ctr">
            <a:normAutofit fontScale="90000"/>
          </a:bodyPr>
          <a:lstStyle/>
          <a:p>
            <a:r>
              <a:rPr lang="en-US" altLang="zh-CN" dirty="0"/>
              <a:t>Global Communicators TMC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half" idx="2"/>
          </p:nvPr>
        </p:nvSpPr>
        <p:spPr>
          <a:xfrm>
            <a:off x="180022" y="1343876"/>
            <a:ext cx="6014719" cy="4332320"/>
          </a:xfrm>
        </p:spPr>
        <p:txBody>
          <a:bodyPr>
            <a:normAutofit fontScale="92500"/>
          </a:bodyPr>
          <a:lstStyle/>
          <a:p>
            <a:pPr marL="285750" marR="0" lvl="0" indent="-28575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Founded on 1 December 2003</a:t>
            </a:r>
          </a:p>
          <a:p>
            <a:pPr marR="0" lvl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（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北京最老牌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）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indent="-285750">
              <a:buFont typeface="Arial" panose="020B0604020202090204" pitchFamily="34" charset="0"/>
              <a:buChar char="•"/>
              <a:defRPr/>
            </a:pPr>
            <a:r>
              <a:rPr lang="en-US" altLang="zh-CN" sz="3200" dirty="0"/>
              <a:t>A</a:t>
            </a:r>
            <a:r>
              <a:rPr lang="en-US" altLang="zh-CN" sz="3200" dirty="0">
                <a:effectLst/>
              </a:rPr>
              <a:t>n high-quality English-speaking club </a:t>
            </a:r>
            <a:r>
              <a:rPr lang="en-US" altLang="zh-CN" sz="2400" dirty="0">
                <a:effectLst/>
              </a:rPr>
              <a:t>（</a:t>
            </a:r>
            <a:r>
              <a:rPr lang="zh-CN" altLang="en-US" sz="2400" dirty="0">
                <a:effectLst/>
              </a:rPr>
              <a:t>会议质量高</a:t>
            </a:r>
            <a:r>
              <a:rPr lang="en-US" altLang="zh-CN" sz="2400" dirty="0">
                <a:effectLst/>
              </a:rPr>
              <a:t>）</a:t>
            </a:r>
            <a:endParaRPr lang="en-US" altLang="zh-CN" sz="3200" dirty="0">
              <a:effectLst/>
            </a:endParaRPr>
          </a:p>
          <a:p>
            <a:pPr marL="285750" indent="-285750">
              <a:buFont typeface="Arial" panose="020B0604020202090204" pitchFamily="34" charset="0"/>
              <a:buChar char="•"/>
              <a:defRPr/>
            </a:pPr>
            <a:r>
              <a:rPr lang="en-US" altLang="zh-CN" sz="3200" dirty="0">
                <a:effectLst/>
              </a:rPr>
              <a:t>A cozy home for improvement</a:t>
            </a:r>
            <a:endParaRPr lang="en-US" sz="3200" dirty="0"/>
          </a:p>
          <a:p>
            <a:pPr marL="285750" indent="-285750">
              <a:buFont typeface="Arial" panose="020B0604020202090204" pitchFamily="34" charset="0"/>
              <a:buChar char="•"/>
              <a:defRPr/>
            </a:pPr>
            <a:r>
              <a:rPr lang="en-US" sz="3200" dirty="0"/>
              <a:t>Club’s 3 </a:t>
            </a:r>
            <a:r>
              <a:rPr lang="zh-CN" altLang="zh-CN" sz="3200" dirty="0"/>
              <a:t>ethos</a:t>
            </a:r>
            <a:r>
              <a:rPr lang="en-US" altLang="zh-CN" sz="2400" dirty="0"/>
              <a:t>(</a:t>
            </a:r>
            <a:r>
              <a:rPr lang="zh-CN" altLang="zh-CN" sz="2400" dirty="0"/>
              <a:t>调性</a:t>
            </a:r>
            <a:r>
              <a:rPr lang="en-US" altLang="zh-CN" sz="2400" dirty="0"/>
              <a:t>)</a:t>
            </a:r>
            <a:r>
              <a:rPr lang="en-US" sz="2400" dirty="0"/>
              <a:t> </a:t>
            </a:r>
            <a:r>
              <a:rPr lang="en-US" sz="3200" dirty="0"/>
              <a:t>are </a:t>
            </a:r>
          </a:p>
          <a:p>
            <a:pPr lvl="1">
              <a:defRPr/>
            </a:pPr>
            <a:r>
              <a:rPr lang="en-US" altLang="zh-CN" sz="2400" b="1" u="sng" dirty="0"/>
              <a:t>• </a:t>
            </a:r>
            <a:r>
              <a:rPr lang="zh-CN" altLang="en-US" sz="2400" b="1" u="sng" dirty="0"/>
              <a:t>心灵成长：</a:t>
            </a:r>
            <a:r>
              <a:rPr lang="en" altLang="zh-CN" sz="2400" b="1" u="sng" dirty="0"/>
              <a:t>soul-growth - achievement</a:t>
            </a:r>
          </a:p>
          <a:p>
            <a:pPr lvl="1">
              <a:defRPr/>
            </a:pPr>
            <a:r>
              <a:rPr lang="en" altLang="zh-CN" sz="2400" b="1" u="sng" dirty="0"/>
              <a:t>• </a:t>
            </a:r>
            <a:r>
              <a:rPr lang="zh-CN" altLang="en-US" sz="2400" b="1" u="sng" dirty="0"/>
              <a:t>松弛感：</a:t>
            </a:r>
            <a:r>
              <a:rPr lang="en" altLang="zh-CN" sz="2400" b="1" u="sng" dirty="0"/>
              <a:t>laid-</a:t>
            </a:r>
            <a:r>
              <a:rPr lang="en" altLang="zh-CN" sz="2400" b="1" u="sng" dirty="0" err="1"/>
              <a:t>backness</a:t>
            </a:r>
            <a:r>
              <a:rPr lang="en" altLang="zh-CN" sz="2400" b="1" u="sng" dirty="0"/>
              <a:t> - environment</a:t>
            </a:r>
          </a:p>
          <a:p>
            <a:pPr lvl="1">
              <a:defRPr/>
            </a:pPr>
            <a:r>
              <a:rPr lang="en" altLang="zh-CN" sz="2400" b="1" u="sng" dirty="0"/>
              <a:t>• </a:t>
            </a:r>
            <a:r>
              <a:rPr lang="zh-CN" altLang="en-US" sz="2400" b="1" u="sng" dirty="0"/>
              <a:t>人生阅历：</a:t>
            </a:r>
            <a:r>
              <a:rPr lang="en" altLang="zh-CN" sz="2400" b="1" u="sng" dirty="0"/>
              <a:t>experiences - basement</a:t>
            </a:r>
            <a:endParaRPr lang="en-US" sz="1600" b="1" u="sng" dirty="0"/>
          </a:p>
          <a:p>
            <a:pPr marL="285750" indent="-285750">
              <a:buFont typeface="Arial" panose="020B0604020202090204" pitchFamily="34" charset="0"/>
              <a:buChar char="•"/>
              <a:defRPr/>
            </a:pPr>
            <a:endParaRPr lang="en-US" sz="3200" dirty="0"/>
          </a:p>
        </p:txBody>
      </p:sp>
      <p:pic>
        <p:nvPicPr>
          <p:cNvPr id="3" name="图片占位符 2" descr="微信图片_2025-06-29_231445_976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41228" b="12582"/>
          <a:stretch>
            <a:fillRect/>
          </a:stretch>
        </p:blipFill>
        <p:spPr>
          <a:xfrm>
            <a:off x="6112510" y="1534795"/>
            <a:ext cx="6014720" cy="37045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dirty="0">
                <a:latin typeface=".Apple Color Emoji UI"/>
              </a:rPr>
              <a:t>🛸</a:t>
            </a:r>
            <a:r>
              <a:rPr lang="zh-CN" altLang="zh-CN" dirty="0">
                <a:latin typeface="Helvetica Neue" panose="02000503000000020004" pitchFamily="2" charset="0"/>
              </a:rPr>
              <a:t>GC</a:t>
            </a:r>
            <a:r>
              <a:rPr lang="zh-CN" altLang="zh-CN" dirty="0">
                <a:latin typeface="PingFang SC"/>
              </a:rPr>
              <a:t>万有引力</a:t>
            </a:r>
            <a:r>
              <a:rPr lang="zh-CN" altLang="zh-CN" dirty="0">
                <a:latin typeface="Helvetica Neue" panose="02000503000000020004" pitchFamily="2" charset="0"/>
              </a:rPr>
              <a:t> | UFO 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67406" y="3178788"/>
            <a:ext cx="2350296" cy="36933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Gotham" panose="02000604040000020004" pitchFamily="50" charset="0"/>
              </a:rPr>
              <a:t>President – Hunter TU</a:t>
            </a:r>
            <a:endParaRPr lang="zh-CN" altLang="en-US" dirty="0">
              <a:latin typeface="Gotham" panose="02000604040000020004" pitchFamily="50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27611" y="5817832"/>
            <a:ext cx="2083409" cy="3683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Gotham" panose="02000604040000020004" pitchFamily="50" charset="0"/>
              </a:rPr>
              <a:t>SAA – Lei</a:t>
            </a:r>
            <a:r>
              <a:rPr lang="zh-CN" altLang="en-US" dirty="0">
                <a:latin typeface="Gotham" panose="02000604040000020004" pitchFamily="50" charset="0"/>
              </a:rPr>
              <a:t> </a:t>
            </a:r>
            <a:r>
              <a:rPr lang="en-US" altLang="zh-CN" dirty="0">
                <a:latin typeface="Gotham" panose="02000604040000020004" pitchFamily="50" charset="0"/>
              </a:rPr>
              <a:t>WANG </a:t>
            </a:r>
            <a:endParaRPr lang="zh-CN" altLang="en-US" dirty="0">
              <a:latin typeface="Gotham" panose="02000604040000020004" pitchFamily="50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1224" y="5793859"/>
            <a:ext cx="2484920" cy="3683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Gotham" panose="02000604040000020004" pitchFamily="50" charset="0"/>
              </a:rPr>
              <a:t>Treasurer - Cindy WANG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908553" y="3178788"/>
            <a:ext cx="2083408" cy="3683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Gotham" panose="02000604040000020004" pitchFamily="50" charset="0"/>
              </a:rPr>
              <a:t>VPE – Tina JI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261119" y="3178788"/>
            <a:ext cx="2213272" cy="3683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Gotham" panose="02000604040000020004" pitchFamily="50" charset="0"/>
              </a:rPr>
              <a:t>VPM – </a:t>
            </a:r>
            <a:r>
              <a:rPr lang="en-US" altLang="zh-CN" dirty="0" err="1">
                <a:latin typeface="Gotham" panose="02000604040000020004" pitchFamily="50" charset="0"/>
              </a:rPr>
              <a:t>Yunduan</a:t>
            </a:r>
            <a:r>
              <a:rPr lang="en-US" altLang="zh-CN" dirty="0">
                <a:latin typeface="Gotham" panose="02000604040000020004" pitchFamily="50" charset="0"/>
              </a:rPr>
              <a:t> FAN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680865" y="3178788"/>
            <a:ext cx="2068674" cy="3683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Gotham" panose="02000604040000020004" pitchFamily="50" charset="0"/>
              </a:rPr>
              <a:t>VPPR – Julie GUAN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110845" y="5806419"/>
            <a:ext cx="2449444" cy="3683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Gotham" panose="02000604040000020004" pitchFamily="50" charset="0"/>
              </a:rPr>
              <a:t>Secretary – Warren</a:t>
            </a:r>
            <a:r>
              <a:rPr lang="zh-CN" altLang="en-US" dirty="0">
                <a:latin typeface="Gotham" panose="02000604040000020004" pitchFamily="50" charset="0"/>
              </a:rPr>
              <a:t> </a:t>
            </a:r>
            <a:r>
              <a:rPr lang="en-US" altLang="zh-CN" dirty="0">
                <a:latin typeface="Gotham" panose="02000604040000020004" pitchFamily="50" charset="0"/>
              </a:rPr>
              <a:t>YUE</a:t>
            </a:r>
          </a:p>
        </p:txBody>
      </p:sp>
      <p:pic>
        <p:nvPicPr>
          <p:cNvPr id="17" name="图片 16" descr="Yunduan"/>
          <p:cNvPicPr>
            <a:picLocks noChangeAspect="1"/>
          </p:cNvPicPr>
          <p:nvPr/>
        </p:nvPicPr>
        <p:blipFill>
          <a:blip r:embed="rId2"/>
          <a:srcRect l="17898" t="6889" r="21243" b="29315"/>
          <a:stretch>
            <a:fillRect/>
          </a:stretch>
        </p:blipFill>
        <p:spPr>
          <a:xfrm>
            <a:off x="5546696" y="1002196"/>
            <a:ext cx="1659656" cy="2175792"/>
          </a:xfrm>
          <a:prstGeom prst="rect">
            <a:avLst/>
          </a:prstGeom>
        </p:spPr>
      </p:pic>
      <p:pic>
        <p:nvPicPr>
          <p:cNvPr id="4" name="图片 3" descr="Hunter"/>
          <p:cNvPicPr>
            <a:picLocks noChangeAspect="1"/>
          </p:cNvPicPr>
          <p:nvPr/>
        </p:nvPicPr>
        <p:blipFill>
          <a:blip r:embed="rId3"/>
          <a:srcRect l="12034" t="4724" r="15870" b="5601"/>
          <a:stretch>
            <a:fillRect/>
          </a:stretch>
        </p:blipFill>
        <p:spPr>
          <a:xfrm>
            <a:off x="489169" y="1060581"/>
            <a:ext cx="1694815" cy="2098675"/>
          </a:xfrm>
          <a:prstGeom prst="rect">
            <a:avLst/>
          </a:prstGeom>
        </p:spPr>
      </p:pic>
      <p:pic>
        <p:nvPicPr>
          <p:cNvPr id="3" name="图片 2" descr="Lei"/>
          <p:cNvPicPr>
            <a:picLocks noChangeAspect="1"/>
          </p:cNvPicPr>
          <p:nvPr/>
        </p:nvPicPr>
        <p:blipFill>
          <a:blip r:embed="rId4"/>
          <a:srcRect l="13528" r="3792" b="33083"/>
          <a:stretch>
            <a:fillRect/>
          </a:stretch>
        </p:blipFill>
        <p:spPr>
          <a:xfrm>
            <a:off x="3037615" y="3721714"/>
            <a:ext cx="1694815" cy="20847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131010" y="1503149"/>
            <a:ext cx="1961515" cy="385170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zh-CN" b="1" dirty="0">
                <a:latin typeface="Helvetica Neue" panose="02000503000000020004" pitchFamily="2" charset="0"/>
              </a:rPr>
              <a:t>United</a:t>
            </a:r>
            <a:r>
              <a:rPr lang="zh-CN" altLang="zh-CN" dirty="0">
                <a:latin typeface="Helvetica Neue" panose="02000503000000020004" pitchFamily="2" charset="0"/>
              </a:rPr>
              <a:t> — 官员团队团结一致</a:t>
            </a:r>
            <a:endParaRPr lang="en-US" altLang="zh-CN" dirty="0">
              <a:latin typeface="Helvetica Neue" panose="02000503000000020004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zh-CN" altLang="zh-CN" dirty="0">
              <a:latin typeface="Helvetica Neue" panose="02000503000000020004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zh-CN" b="1" dirty="0">
                <a:latin typeface="Helvetica Neue" panose="02000503000000020004" pitchFamily="2" charset="0"/>
              </a:rPr>
              <a:t>Flight</a:t>
            </a:r>
            <a:r>
              <a:rPr lang="zh-CN" altLang="zh-CN" dirty="0">
                <a:latin typeface="Helvetica Neue" panose="02000503000000020004" pitchFamily="2" charset="0"/>
              </a:rPr>
              <a:t> — 带领俱乐部腾飞、上升</a:t>
            </a:r>
            <a:endParaRPr lang="en-US" altLang="zh-CN" dirty="0">
              <a:latin typeface="Helvetica Neue" panose="02000503000000020004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zh-CN" altLang="zh-CN" dirty="0">
              <a:latin typeface="Helvetica Neue" panose="02000503000000020004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zh-CN" b="1" dirty="0">
                <a:latin typeface="Helvetica Neue" panose="02000503000000020004" pitchFamily="2" charset="0"/>
              </a:rPr>
              <a:t>Officers</a:t>
            </a:r>
            <a:r>
              <a:rPr lang="zh-CN" altLang="zh-CN" dirty="0">
                <a:latin typeface="Helvetica Neue" panose="02000503000000020004" pitchFamily="2" charset="0"/>
              </a:rPr>
              <a:t> — 明确是官员/干事团队</a:t>
            </a:r>
          </a:p>
          <a:p>
            <a:r>
              <a:rPr lang="zh-CN" altLang="zh-CN" sz="1400" dirty="0">
                <a:latin typeface="Menlo" panose="020B0609030804020204" pitchFamily="49" charset="0"/>
              </a:rPr>
              <a:t>• </a:t>
            </a:r>
            <a:endParaRPr lang="en-US" altLang="zh-CN" sz="1400" dirty="0">
              <a:latin typeface="Menlo" panose="020B0609030804020204" pitchFamily="49" charset="0"/>
            </a:endParaRPr>
          </a:p>
          <a:p>
            <a:r>
              <a:rPr lang="zh-CN" altLang="zh-CN" b="1" dirty="0">
                <a:latin typeface="Helvetica" pitchFamily="2" charset="0"/>
              </a:rPr>
              <a:t>寓意：</a:t>
            </a:r>
            <a:r>
              <a:rPr lang="zh-CN" altLang="zh-CN" dirty="0">
                <a:latin typeface="Helvetica Neue" panose="02000503000000020004" pitchFamily="2" charset="0"/>
              </a:rPr>
              <a:t> </a:t>
            </a:r>
            <a:r>
              <a:rPr lang="zh-CN" altLang="zh-CN" dirty="0">
                <a:latin typeface="PingFang SC"/>
              </a:rPr>
              <a:t>一群并肩作战的飞行官，驾驶俱乐部这艘飞船穿越星空</a:t>
            </a:r>
            <a:r>
              <a:rPr lang="zh-CN" altLang="en-US" dirty="0">
                <a:latin typeface="PingFang SC"/>
              </a:rPr>
              <a:t>。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B8FC83C-3698-6328-C8EF-C300039B0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1183" y="1011703"/>
            <a:ext cx="1776169" cy="213614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E23BE1D-B302-74E4-ED52-4C6BD7F71E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926" y="3713397"/>
            <a:ext cx="1846815" cy="207942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CD8BDF9-2B16-9517-52BD-9FF0B7BA9D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15" y="3665882"/>
            <a:ext cx="1694815" cy="211689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E6D56D9-0364-F7AC-2B41-A2D1AF5979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738" y="1019603"/>
            <a:ext cx="1776169" cy="214668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93B18AC-4B8E-62DB-0502-9D2818AD43F7}"/>
              </a:ext>
            </a:extLst>
          </p:cNvPr>
          <p:cNvSpPr txBox="1"/>
          <p:nvPr/>
        </p:nvSpPr>
        <p:spPr>
          <a:xfrm>
            <a:off x="7663127" y="5796371"/>
            <a:ext cx="2254596" cy="3683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Gotham" panose="02000604040000020004" pitchFamily="50" charset="0"/>
              </a:rPr>
              <a:t>IPP – Sarah FENG</a:t>
            </a:r>
          </a:p>
        </p:txBody>
      </p:sp>
      <p:pic>
        <p:nvPicPr>
          <p:cNvPr id="14" name="图片 13" descr="Sarah">
            <a:extLst>
              <a:ext uri="{FF2B5EF4-FFF2-40B4-BE49-F238E27FC236}">
                <a16:creationId xmlns:a16="http://schemas.microsoft.com/office/drawing/2014/main" id="{A7BF79D3-2E19-D557-6A93-CB6BEE9781D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927" t="3315" r="6686" b="32756"/>
          <a:stretch>
            <a:fillRect/>
          </a:stretch>
        </p:blipFill>
        <p:spPr>
          <a:xfrm>
            <a:off x="7831599" y="3664831"/>
            <a:ext cx="1767205" cy="21189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Mentoring System</a:t>
            </a:r>
          </a:p>
        </p:txBody>
      </p:sp>
      <p:pic>
        <p:nvPicPr>
          <p:cNvPr id="15" name="图片 14" descr="Mentor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17" y="1543908"/>
            <a:ext cx="1972897" cy="3448636"/>
          </a:xfrm>
          <a:prstGeom prst="rect">
            <a:avLst/>
          </a:prstGeom>
        </p:spPr>
      </p:pic>
      <p:pic>
        <p:nvPicPr>
          <p:cNvPr id="16" name="图片 15" descr="mentor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9889" y="1543908"/>
            <a:ext cx="1939366" cy="3448636"/>
          </a:xfrm>
          <a:prstGeom prst="rect">
            <a:avLst/>
          </a:prstGeom>
        </p:spPr>
      </p:pic>
      <p:pic>
        <p:nvPicPr>
          <p:cNvPr id="19" name="图片 18" descr="mentor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269" y="1544556"/>
            <a:ext cx="2579306" cy="3447988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0264983" y="1011995"/>
            <a:ext cx="1998980" cy="45118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b="1" i="1" u="sng" dirty="0">
                <a:latin typeface="Arial" panose="020B0604020202090204" pitchFamily="34" charset="0"/>
                <a:cs typeface="Arial" panose="020B0604020202090204" pitchFamily="34" charset="0"/>
              </a:rPr>
              <a:t>GC Mentors</a:t>
            </a:r>
            <a:r>
              <a:rPr lang="en-US" altLang="zh-CN" dirty="0"/>
              <a:t>: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Bing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Cary</a:t>
            </a:r>
          </a:p>
          <a:p>
            <a:pPr>
              <a:lnSpc>
                <a:spcPct val="150000"/>
              </a:lnSpc>
            </a:pPr>
            <a:r>
              <a:rPr lang="en-US" altLang="zh-CN" dirty="0" err="1"/>
              <a:t>Yunduan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Sarah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Ano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Hunter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Bella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Philbert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Maggie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CFD73F7-3D79-E89C-C589-62993E03F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530" y="1543908"/>
            <a:ext cx="2585991" cy="34479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GC Book Club</a:t>
            </a:r>
          </a:p>
        </p:txBody>
      </p:sp>
      <p:pic>
        <p:nvPicPr>
          <p:cNvPr id="3" name="图片 2" descr="截屏2026-04-16 21.03.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588" y="2854514"/>
            <a:ext cx="5585921" cy="3169040"/>
          </a:xfrm>
          <a:prstGeom prst="rect">
            <a:avLst/>
          </a:prstGeom>
        </p:spPr>
      </p:pic>
      <p:pic>
        <p:nvPicPr>
          <p:cNvPr id="4" name="图片 3" descr="截屏2026-04-29 17.08.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785" y="84161"/>
            <a:ext cx="4688919" cy="2629676"/>
          </a:xfrm>
          <a:prstGeom prst="rect">
            <a:avLst/>
          </a:prstGeom>
        </p:spPr>
      </p:pic>
      <p:pic>
        <p:nvPicPr>
          <p:cNvPr id="5" name="图片 4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63" y="1148079"/>
            <a:ext cx="2742558" cy="4875475"/>
          </a:xfrm>
          <a:prstGeom prst="rect">
            <a:avLst/>
          </a:prstGeom>
        </p:spPr>
      </p:pic>
      <p:pic>
        <p:nvPicPr>
          <p:cNvPr id="6" name="图片 5" descr="截屏2026-04-29 17.16.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9509" y="1288756"/>
            <a:ext cx="3722491" cy="4875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 Activity</a:t>
            </a:r>
          </a:p>
        </p:txBody>
      </p:sp>
      <p:pic>
        <p:nvPicPr>
          <p:cNvPr id="7" name="图片 6" descr="截屏2026-04-29 17.53.03"/>
          <p:cNvPicPr>
            <a:picLocks noChangeAspect="1"/>
          </p:cNvPicPr>
          <p:nvPr/>
        </p:nvPicPr>
        <p:blipFill>
          <a:blip r:embed="rId2"/>
          <a:srcRect l="712"/>
          <a:stretch>
            <a:fillRect/>
          </a:stretch>
        </p:blipFill>
        <p:spPr>
          <a:xfrm>
            <a:off x="277934" y="1741480"/>
            <a:ext cx="4944507" cy="371553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8935B5B-9DE8-5979-54D5-34BE55FB6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289" y="1741480"/>
            <a:ext cx="6636937" cy="37325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GC Award in 2026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61252" y="364229"/>
            <a:ext cx="62014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🏆</a:t>
            </a:r>
            <a:r>
              <a:rPr lang="en-US" altLang="zh-CN" dirty="0"/>
              <a:t> Bella( Chen Chen</a:t>
            </a:r>
            <a:r>
              <a:rPr lang="zh-CN" altLang="en-US" dirty="0"/>
              <a:t>）</a:t>
            </a:r>
            <a:r>
              <a:rPr lang="en-US" altLang="zh-CN" dirty="0"/>
              <a:t>——</a:t>
            </a:r>
            <a:r>
              <a:rPr lang="zh-CN" altLang="en-US" dirty="0"/>
              <a:t>中区英文演讲比赛</a:t>
            </a:r>
            <a:r>
              <a:rPr lang="en-US" altLang="zh-CN" dirty="0"/>
              <a:t> </a:t>
            </a:r>
            <a:r>
              <a:rPr lang="zh-CN" altLang="en-US" dirty="0"/>
              <a:t>第二名</a:t>
            </a:r>
          </a:p>
          <a:p>
            <a:r>
              <a:rPr lang="zh-CN" altLang="en-US" dirty="0"/>
              <a:t>🏆</a:t>
            </a:r>
            <a:r>
              <a:rPr lang="en-US" altLang="zh-CN" dirty="0"/>
              <a:t> Hunter —— </a:t>
            </a:r>
            <a:r>
              <a:rPr lang="zh-CN" altLang="en-US" dirty="0"/>
              <a:t>中区中文演讲比赛</a:t>
            </a:r>
            <a:r>
              <a:rPr lang="en-US" altLang="zh-CN" dirty="0"/>
              <a:t> </a:t>
            </a:r>
            <a:r>
              <a:rPr lang="zh-CN" altLang="en-US" dirty="0"/>
              <a:t>第三名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77934" y="1720840"/>
            <a:ext cx="535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卓越俱乐部奖</a:t>
            </a:r>
          </a:p>
        </p:txBody>
      </p:sp>
      <p:pic>
        <p:nvPicPr>
          <p:cNvPr id="8" name="图片 7" descr="微信图片_20260429180036_618_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25" y="1064838"/>
            <a:ext cx="3104940" cy="5004450"/>
          </a:xfrm>
          <a:prstGeom prst="rect">
            <a:avLst/>
          </a:prstGeom>
        </p:spPr>
      </p:pic>
      <p:pic>
        <p:nvPicPr>
          <p:cNvPr id="9" name="图片 8" descr="微信图片_20260429180242_619_21"/>
          <p:cNvPicPr>
            <a:picLocks noChangeAspect="1"/>
          </p:cNvPicPr>
          <p:nvPr/>
        </p:nvPicPr>
        <p:blipFill>
          <a:blip r:embed="rId3"/>
          <a:srcRect t="14859"/>
          <a:stretch>
            <a:fillRect/>
          </a:stretch>
        </p:blipFill>
        <p:spPr>
          <a:xfrm>
            <a:off x="7961957" y="1064838"/>
            <a:ext cx="3307049" cy="5004450"/>
          </a:xfrm>
          <a:prstGeom prst="rect">
            <a:avLst/>
          </a:prstGeom>
        </p:spPr>
      </p:pic>
      <p:pic>
        <p:nvPicPr>
          <p:cNvPr id="10" name="图片 9" descr="微信图片_20260429180243_620_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8743" y="1064838"/>
            <a:ext cx="3336300" cy="5004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90BA8-E6CE-0417-CAD6-964CE96E7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DDC610-EE35-6D58-0F29-4D089B61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sz="3200" dirty="0"/>
              <a:t>GC Brain – Exclusive Memory Vault</a:t>
            </a:r>
            <a:r>
              <a:rPr lang="zh-CN" altLang="en-US" sz="2000" dirty="0"/>
              <a:t>（</a:t>
            </a:r>
            <a:r>
              <a:rPr lang="en-US" altLang="zh-CN" sz="2000" dirty="0"/>
              <a:t>GC</a:t>
            </a:r>
            <a:r>
              <a:rPr lang="zh-CN" altLang="en-US" sz="2000" dirty="0"/>
              <a:t>大脑 </a:t>
            </a:r>
            <a:r>
              <a:rPr lang="en-US" altLang="zh-CN" sz="2000" dirty="0"/>
              <a:t>–</a:t>
            </a:r>
            <a:r>
              <a:rPr lang="zh-CN" altLang="en-US" sz="2000" dirty="0"/>
              <a:t> 专属记忆库）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9889494-40EC-E590-12D4-C40F8FFF0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34" y="1165609"/>
            <a:ext cx="5308950" cy="489308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54143A7-C1EB-E841-6F33-D658499D5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215" y="1151618"/>
            <a:ext cx="2861985" cy="48606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4E02389-F7A4-5CC8-4A9A-6E740C78A8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0"/>
          <a:stretch>
            <a:fillRect/>
          </a:stretch>
        </p:blipFill>
        <p:spPr>
          <a:xfrm>
            <a:off x="8958798" y="1165609"/>
            <a:ext cx="2854784" cy="483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12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GC OpenClaw</a:t>
            </a:r>
            <a:r>
              <a:rPr lang="zh-CN" altLang="en-US" dirty="0"/>
              <a:t> </a:t>
            </a:r>
            <a:r>
              <a:rPr lang="zh-CN" altLang="zh-CN" dirty="0"/>
              <a:t>Dashboard</a:t>
            </a:r>
            <a:r>
              <a:rPr lang="zh-CN" altLang="en-US" sz="2400" dirty="0"/>
              <a:t>（</a:t>
            </a:r>
            <a:r>
              <a:rPr lang="en-US" altLang="zh-CN" sz="2400" dirty="0"/>
              <a:t>GC</a:t>
            </a:r>
            <a:r>
              <a:rPr lang="zh-CN" altLang="en-US" sz="2400" dirty="0"/>
              <a:t>龙虾</a:t>
            </a:r>
            <a:r>
              <a:rPr lang="en-US" altLang="zh-CN" sz="2400" dirty="0"/>
              <a:t>-</a:t>
            </a:r>
            <a:r>
              <a:rPr lang="zh-CN" altLang="en-US" sz="2400" dirty="0"/>
              <a:t>俱乐部数据看板）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71A81A1-86C1-1085-D526-E452B8787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34" y="1320086"/>
            <a:ext cx="6166741" cy="47171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DB1B587-1061-B15F-6863-5A7ECAD22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285" y="1320086"/>
            <a:ext cx="5393945" cy="471711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zh-CN" dirty="0"/>
              <a:t>AI-Powered Growth for GC Members</a:t>
            </a:r>
            <a:r>
              <a:rPr lang="zh-CN" altLang="en-US" sz="2200" dirty="0"/>
              <a:t>（用</a:t>
            </a:r>
            <a:r>
              <a:rPr lang="en-US" altLang="zh-CN" sz="2200" dirty="0"/>
              <a:t>AI</a:t>
            </a:r>
            <a:r>
              <a:rPr lang="zh-CN" altLang="en-US" sz="2200" dirty="0"/>
              <a:t>赋能</a:t>
            </a:r>
            <a:r>
              <a:rPr lang="en-US" altLang="zh-CN" sz="2200" dirty="0"/>
              <a:t>GC</a:t>
            </a:r>
            <a:r>
              <a:rPr lang="zh-CN" altLang="en-US" sz="2200" dirty="0"/>
              <a:t>会员成长）</a:t>
            </a:r>
            <a:endParaRPr lang="zh-CN" altLang="en-US" dirty="0"/>
          </a:p>
        </p:txBody>
      </p:sp>
      <p:pic>
        <p:nvPicPr>
          <p:cNvPr id="7" name="图片 6" descr="微信图片_20260429173135_268_60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34" y="1107517"/>
            <a:ext cx="4801870" cy="4903470"/>
          </a:xfrm>
          <a:prstGeom prst="rect">
            <a:avLst/>
          </a:prstGeom>
        </p:spPr>
      </p:pic>
      <p:pic>
        <p:nvPicPr>
          <p:cNvPr id="9" name="图片 8" descr="微信图片_20260429173145_270_6037"/>
          <p:cNvPicPr>
            <a:picLocks noChangeAspect="1"/>
          </p:cNvPicPr>
          <p:nvPr/>
        </p:nvPicPr>
        <p:blipFill>
          <a:blip r:embed="rId3"/>
          <a:srcRect l="13479" r="7546"/>
          <a:stretch>
            <a:fillRect/>
          </a:stretch>
        </p:blipFill>
        <p:spPr>
          <a:xfrm>
            <a:off x="5395508" y="1107517"/>
            <a:ext cx="3326004" cy="490347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6201930-EBC0-865C-2B16-F05774853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217" y="1107517"/>
            <a:ext cx="2709305" cy="490548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禁止符 7"/>
          <p:cNvSpPr/>
          <p:nvPr/>
        </p:nvSpPr>
        <p:spPr>
          <a:xfrm>
            <a:off x="3691248" y="1241901"/>
            <a:ext cx="1805377" cy="1704515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9" name="禁止符 8"/>
          <p:cNvSpPr/>
          <p:nvPr/>
        </p:nvSpPr>
        <p:spPr>
          <a:xfrm>
            <a:off x="6300070" y="1241901"/>
            <a:ext cx="1805377" cy="1704515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0" name="禁止符 9"/>
          <p:cNvSpPr/>
          <p:nvPr/>
        </p:nvSpPr>
        <p:spPr>
          <a:xfrm>
            <a:off x="8875845" y="1242595"/>
            <a:ext cx="1805377" cy="1704515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7" name="禁止符 6"/>
          <p:cNvSpPr/>
          <p:nvPr/>
        </p:nvSpPr>
        <p:spPr>
          <a:xfrm>
            <a:off x="1322430" y="1230883"/>
            <a:ext cx="1805377" cy="1704515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514" y="322052"/>
            <a:ext cx="11647366" cy="649224"/>
          </a:xfrm>
        </p:spPr>
        <p:txBody>
          <a:bodyPr/>
          <a:lstStyle/>
          <a:p>
            <a:r>
              <a:rPr lang="en-US" dirty="0"/>
              <a:t>Four Taboos during meeting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371872" y="1861020"/>
            <a:ext cx="1804893" cy="51739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/>
              <a:t>Politics</a:t>
            </a:r>
          </a:p>
        </p:txBody>
      </p:sp>
      <p:sp>
        <p:nvSpPr>
          <p:cNvPr id="4" name="Content Placeholder 2"/>
          <p:cNvSpPr txBox="1"/>
          <p:nvPr/>
        </p:nvSpPr>
        <p:spPr>
          <a:xfrm>
            <a:off x="3691248" y="1871981"/>
            <a:ext cx="1897553" cy="517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/>
              <a:t>Religion</a:t>
            </a:r>
          </a:p>
        </p:txBody>
      </p:sp>
      <p:sp>
        <p:nvSpPr>
          <p:cNvPr id="5" name="Content Placeholder 2"/>
          <p:cNvSpPr txBox="1"/>
          <p:nvPr/>
        </p:nvSpPr>
        <p:spPr>
          <a:xfrm>
            <a:off x="6529877" y="1900909"/>
            <a:ext cx="1342982" cy="517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/>
              <a:t>Race</a:t>
            </a:r>
          </a:p>
        </p:txBody>
      </p:sp>
      <p:sp>
        <p:nvSpPr>
          <p:cNvPr id="6" name="Content Placeholder 2"/>
          <p:cNvSpPr txBox="1"/>
          <p:nvPr/>
        </p:nvSpPr>
        <p:spPr>
          <a:xfrm>
            <a:off x="9121291" y="1919892"/>
            <a:ext cx="1342982" cy="517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/>
              <a:t>Sex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9908CC3-F957-E605-4DAD-358959DB73F0}"/>
              </a:ext>
            </a:extLst>
          </p:cNvPr>
          <p:cNvSpPr txBox="1">
            <a:spLocks/>
          </p:cNvSpPr>
          <p:nvPr/>
        </p:nvSpPr>
        <p:spPr>
          <a:xfrm>
            <a:off x="392897" y="3104388"/>
            <a:ext cx="11647366" cy="649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90204" pitchFamily="34" charset="0"/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Etiquette during meeting </a:t>
            </a:r>
          </a:p>
        </p:txBody>
      </p:sp>
      <p:pic>
        <p:nvPicPr>
          <p:cNvPr id="12" name="图片 11" descr="截屏2025-06-29 23.10.12">
            <a:extLst>
              <a:ext uri="{FF2B5EF4-FFF2-40B4-BE49-F238E27FC236}">
                <a16:creationId xmlns:a16="http://schemas.microsoft.com/office/drawing/2014/main" id="{0F141EA7-F272-FC9C-BE28-98C6C8130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584" y="3922602"/>
            <a:ext cx="3851275" cy="20332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图片 12" descr="截屏2025-06-29 23.11.25">
            <a:extLst>
              <a:ext uri="{FF2B5EF4-FFF2-40B4-BE49-F238E27FC236}">
                <a16:creationId xmlns:a16="http://schemas.microsoft.com/office/drawing/2014/main" id="{B41CA421-5E20-F7E5-3715-571F7E389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506" y="3922602"/>
            <a:ext cx="2028997" cy="20332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图片 13" descr="截屏2025-06-30 11.53.32">
            <a:extLst>
              <a:ext uri="{FF2B5EF4-FFF2-40B4-BE49-F238E27FC236}">
                <a16:creationId xmlns:a16="http://schemas.microsoft.com/office/drawing/2014/main" id="{E895CC23-496A-7FD3-D6D3-3C4DEAF0F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3163" y="3922602"/>
            <a:ext cx="2486693" cy="20332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1424940" y="1146810"/>
            <a:ext cx="9144000" cy="18935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90204" pitchFamily="34" charset="0"/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800" dirty="0">
                <a:latin typeface="微软雅黑" panose="020B0503020204020204" charset="-122"/>
                <a:ea typeface="微软雅黑" panose="020B0503020204020204" charset="-122"/>
              </a:rPr>
              <a:t>Guest Introduction</a:t>
            </a:r>
          </a:p>
        </p:txBody>
      </p:sp>
      <p:sp>
        <p:nvSpPr>
          <p:cNvPr id="3" name="Title 1"/>
          <p:cNvSpPr txBox="1"/>
          <p:nvPr/>
        </p:nvSpPr>
        <p:spPr>
          <a:xfrm>
            <a:off x="785321" y="2872783"/>
            <a:ext cx="9144000" cy="16989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90204" pitchFamily="34" charset="0"/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/>
              <a:t>     </a:t>
            </a:r>
            <a:r>
              <a:rPr lang="zh-CN" altLang="zh-CN" sz="2400" dirty="0"/>
              <a:t>Reference</a:t>
            </a:r>
            <a:r>
              <a:rPr lang="zh-CN" altLang="en-US" sz="2400" dirty="0"/>
              <a:t>：</a:t>
            </a:r>
            <a:r>
              <a:rPr lang="zh-CN" altLang="zh-CN" sz="2400" dirty="0"/>
              <a:t> </a:t>
            </a:r>
            <a:endParaRPr lang="en-US" altLang="zh-CN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Your name？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buFont typeface="Arial" panose="020B0604020202090204" pitchFamily="34" charset="0"/>
              <a:buChar char="•"/>
            </a:pP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How do you know GC?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buFont typeface="Arial" panose="020B0604020202090204" pitchFamily="34" charset="0"/>
              <a:buChar char="•"/>
            </a:pP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Your expectations for this meeting？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30C0032-7F59-8ACB-335A-C0C0BC15DDF5}"/>
              </a:ext>
            </a:extLst>
          </p:cNvPr>
          <p:cNvSpPr txBox="1"/>
          <p:nvPr/>
        </p:nvSpPr>
        <p:spPr>
          <a:xfrm>
            <a:off x="9181494" y="3935356"/>
            <a:ext cx="21352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30</a:t>
            </a:r>
            <a:r>
              <a:rPr lang="zh-CN" altLang="zh-CN" sz="2400" b="1" dirty="0"/>
              <a:t> seconds per person</a:t>
            </a:r>
            <a:endParaRPr lang="zh-CN" altLang="en-US" sz="2400" b="1" dirty="0"/>
          </a:p>
        </p:txBody>
      </p:sp>
      <p:pic>
        <p:nvPicPr>
          <p:cNvPr id="6" name="图片 5" descr="Alarm Clock 闹钟 倒计时">
            <a:extLst>
              <a:ext uri="{FF2B5EF4-FFF2-40B4-BE49-F238E27FC236}">
                <a16:creationId xmlns:a16="http://schemas.microsoft.com/office/drawing/2014/main" id="{4505F715-9EC9-C765-97A3-05EC024BD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541" y="2045907"/>
            <a:ext cx="1988946" cy="19889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348</Words>
  <Application>Microsoft Macintosh PowerPoint</Application>
  <PresentationFormat>宽屏</PresentationFormat>
  <Paragraphs>76</Paragraphs>
  <Slides>17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.Apple Color Emoji UI</vt:lpstr>
      <vt:lpstr>等线</vt:lpstr>
      <vt:lpstr>思源黑体</vt:lpstr>
      <vt:lpstr>微软雅黑</vt:lpstr>
      <vt:lpstr>Gotham</vt:lpstr>
      <vt:lpstr>Myriad Pro</vt:lpstr>
      <vt:lpstr>Myriad Pro Semibold</vt:lpstr>
      <vt:lpstr>PingFang SC</vt:lpstr>
      <vt:lpstr>Arial</vt:lpstr>
      <vt:lpstr>Calibri</vt:lpstr>
      <vt:lpstr>Helvetica</vt:lpstr>
      <vt:lpstr>Helvetica Neue</vt:lpstr>
      <vt:lpstr>Menlo</vt:lpstr>
      <vt:lpstr>3_Toastmasters Theme Light Mode</vt:lpstr>
      <vt:lpstr>WELCOME TO  Global Communicators TMC 2026 - 2027 1H</vt:lpstr>
      <vt:lpstr>PowerPoint 演示文稿</vt:lpstr>
      <vt:lpstr>PowerPoint 演示文稿</vt:lpstr>
      <vt:lpstr>PowerPoint 演示文稿</vt:lpstr>
      <vt:lpstr>PowerPoint 演示文稿</vt:lpstr>
      <vt:lpstr>Education Resources</vt:lpstr>
      <vt:lpstr>Global Communicators TMC</vt:lpstr>
      <vt:lpstr>🛸GC万有引力 | UFO </vt:lpstr>
      <vt:lpstr>Mentoring System</vt:lpstr>
      <vt:lpstr>GC Book Club</vt:lpstr>
      <vt:lpstr>GC Activity</vt:lpstr>
      <vt:lpstr>GC Award in 2026</vt:lpstr>
      <vt:lpstr>GC Brain – Exclusive Memory Vault（GC大脑 – 专属记忆库）</vt:lpstr>
      <vt:lpstr>GC OpenClaw Dashboard（GC龙虾-俱乐部数据看板）</vt:lpstr>
      <vt:lpstr>AI-Powered Growth for GC Members（用AI赋能GC会员成长）</vt:lpstr>
      <vt:lpstr>Four Taboos during meeting 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THE BOOKWORM BJ TMC</dc:title>
  <dc:creator>杨 亦农</dc:creator>
  <cp:lastModifiedBy>Office</cp:lastModifiedBy>
  <cp:revision>58</cp:revision>
  <dcterms:created xsi:type="dcterms:W3CDTF">2026-04-29T10:04:17Z</dcterms:created>
  <dcterms:modified xsi:type="dcterms:W3CDTF">2026-07-05T14:49:29Z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332B8F0B569B1C347DD1F16945C8CDCB_43</vt:lpwstr>
  </property>
  <property fmtid="{D5CDD505-2E9C-101B-9397-08002B2CF9AE}" pid="3" name="KSOProductBuildVer">
    <vt:lpwstr>2052-12.1.25205.25205</vt:lpwstr>
  </property>
</Properties>
</file>